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8288000" cy="10287000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Arimo" panose="020B0604020202020204" charset="0"/>
      <p:regular r:id="rId27"/>
    </p:embeddedFont>
    <p:embeddedFont>
      <p:font typeface="Muli Regular" panose="020B0604020202020204" charset="0"/>
      <p:regular r:id="rId28"/>
    </p:embeddedFont>
    <p:embeddedFont>
      <p:font typeface="Arita Buri Bold" panose="020B0604020202020204" charset="-127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71" d="100"/>
          <a:sy n="71" d="100"/>
        </p:scale>
        <p:origin x="-1840" y="3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5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jpeg>
</file>

<file path=ppt/media/image10.svg>
</file>

<file path=ppt/media/image11.jpe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7.svg>
</file>

<file path=ppt/media/image18.png>
</file>

<file path=ppt/media/image19.png>
</file>

<file path=ppt/media/image2.png>
</file>

<file path=ppt/media/image2.svg>
</file>

<file path=ppt/media/image20.png>
</file>

<file path=ppt/media/image21.png>
</file>

<file path=ppt/media/image21.svg>
</file>

<file path=ppt/media/image22.png>
</file>

<file path=ppt/media/image23.png>
</file>

<file path=ppt/media/image23.svg>
</file>

<file path=ppt/media/image26.svg>
</file>

<file path=ppt/media/image28.svg>
</file>

<file path=ppt/media/image3.png>
</file>

<file path=ppt/media/image30.svg>
</file>

<file path=ppt/media/image32.svg>
</file>

<file path=ppt/media/image34.svg>
</file>

<file path=ppt/media/image36.svg>
</file>

<file path=ppt/media/image4.png>
</file>

<file path=ppt/media/image4.svg>
</file>

<file path=ppt/media/image5.png>
</file>

<file path=ppt/media/image6.png>
</file>

<file path=ppt/media/image6.svg>
</file>

<file path=ppt/media/image7.png>
</file>

<file path=ppt/media/image8.png>
</file>

<file path=ppt/media/image8.sv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svg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sv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svg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svg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7" Type="http://schemas.openxmlformats.org/officeDocument/2006/relationships/image" Target="../media/image30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28.svg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7" Type="http://schemas.openxmlformats.org/officeDocument/2006/relationships/image" Target="../media/image30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28.svg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7" Type="http://schemas.openxmlformats.org/officeDocument/2006/relationships/image" Target="../media/image30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28.sv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sv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6.svg"/><Relationship Id="rId4" Type="http://schemas.openxmlformats.org/officeDocument/2006/relationships/image" Target="../media/image2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8.svg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10.sv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8.svg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10.sv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25731" y="2923700"/>
            <a:ext cx="8351544" cy="5579272"/>
            <a:chOff x="0" y="0"/>
            <a:chExt cx="11135391" cy="7439029"/>
          </a:xfrm>
        </p:grpSpPr>
        <p:sp>
          <p:nvSpPr>
            <p:cNvPr id="3" name="TextBox 3"/>
            <p:cNvSpPr txBox="1"/>
            <p:nvPr/>
          </p:nvSpPr>
          <p:spPr>
            <a:xfrm>
              <a:off x="0" y="3270466"/>
              <a:ext cx="11135391" cy="416856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040"/>
                </a:lnSpc>
              </a:pPr>
              <a:r>
                <a:rPr lang="en-US" sz="3600" dirty="0">
                  <a:solidFill>
                    <a:srgbClr val="000000"/>
                  </a:solidFill>
                  <a:latin typeface="Arimo" panose="020B0604020202020204" charset="0"/>
                  <a:ea typeface="Arimo" panose="020B0604020202020204" charset="0"/>
                  <a:cs typeface="Arimo" panose="020B0604020202020204" charset="0"/>
                </a:rPr>
                <a:t>NOM ET PRÉNOM : KHALID RAQI</a:t>
              </a:r>
            </a:p>
            <a:p>
              <a:pPr algn="ctr">
                <a:lnSpc>
                  <a:spcPts val="5040"/>
                </a:lnSpc>
              </a:pPr>
              <a:r>
                <a:rPr lang="en-US" sz="3600" dirty="0">
                  <a:solidFill>
                    <a:srgbClr val="000000"/>
                  </a:solidFill>
                  <a:latin typeface="Arimo" panose="020B0604020202020204" charset="0"/>
                  <a:ea typeface="Arimo" panose="020B0604020202020204" charset="0"/>
                  <a:cs typeface="Arimo" panose="020B0604020202020204" charset="0"/>
                </a:rPr>
                <a:t>PROJET : WEB SITE E-COMMERCE</a:t>
              </a:r>
            </a:p>
            <a:p>
              <a:pPr algn="ctr">
                <a:lnSpc>
                  <a:spcPts val="5040"/>
                </a:lnSpc>
              </a:pPr>
              <a:r>
                <a:rPr lang="en-US" sz="3600" dirty="0">
                  <a:solidFill>
                    <a:srgbClr val="000000"/>
                  </a:solidFill>
                  <a:latin typeface="Arimo" panose="020B0604020202020204" charset="0"/>
                  <a:ea typeface="Arimo" panose="020B0604020202020204" charset="0"/>
                  <a:cs typeface="Arimo" panose="020B0604020202020204" charset="0"/>
                </a:rPr>
                <a:t>L'ÉCOLE : YOUCODE</a:t>
              </a:r>
            </a:p>
            <a:p>
              <a:pPr algn="ctr">
                <a:lnSpc>
                  <a:spcPts val="5040"/>
                </a:lnSpc>
              </a:pPr>
              <a:r>
                <a:rPr lang="en-US" sz="3600" dirty="0">
                  <a:solidFill>
                    <a:srgbClr val="000000"/>
                  </a:solidFill>
                  <a:latin typeface="Arimo" panose="020B0604020202020204" charset="0"/>
                  <a:ea typeface="Arimo" panose="020B0604020202020204" charset="0"/>
                  <a:cs typeface="Arimo" panose="020B0604020202020204" charset="0"/>
                </a:rPr>
                <a:t>LA DATA : 2021</a:t>
              </a:r>
            </a:p>
            <a:p>
              <a:pPr algn="ctr">
                <a:lnSpc>
                  <a:spcPts val="5040"/>
                </a:lnSpc>
                <a:spcBef>
                  <a:spcPct val="0"/>
                </a:spcBef>
              </a:pPr>
              <a:endParaRPr lang="en-US" sz="3600" dirty="0">
                <a:solidFill>
                  <a:srgbClr val="000000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endParaRP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247650"/>
              <a:ext cx="11135391" cy="282405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635"/>
                </a:lnSpc>
              </a:pPr>
              <a:r>
                <a:rPr lang="en-US" sz="5500">
                  <a:solidFill>
                    <a:srgbClr val="51D7A8"/>
                  </a:solidFill>
                  <a:latin typeface="Arita Buri Bold"/>
                </a:rPr>
                <a:t>BENCHMARK</a:t>
              </a:r>
            </a:p>
            <a:p>
              <a:pPr algn="ctr">
                <a:lnSpc>
                  <a:spcPts val="8635"/>
                </a:lnSpc>
              </a:pPr>
              <a:r>
                <a:rPr lang="en-US" sz="5500">
                  <a:solidFill>
                    <a:srgbClr val="51D7A8"/>
                  </a:solidFill>
                  <a:latin typeface="Arita Buri Bold"/>
                </a:rPr>
                <a:t>WEB SIT E-COMMERCE</a:t>
              </a:r>
            </a:p>
          </p:txBody>
        </p:sp>
      </p:grpSp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8451134" y="1028700"/>
            <a:ext cx="8808166" cy="8323717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4E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64732" y="3108418"/>
            <a:ext cx="14973157" cy="6149882"/>
            <a:chOff x="0" y="0"/>
            <a:chExt cx="7072285" cy="290477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072285" cy="2904779"/>
            </a:xfrm>
            <a:custGeom>
              <a:avLst/>
              <a:gdLst/>
              <a:ahLst/>
              <a:cxnLst/>
              <a:rect l="l" t="t" r="r" b="b"/>
              <a:pathLst>
                <a:path w="7072285" h="2904779">
                  <a:moveTo>
                    <a:pt x="0" y="0"/>
                  </a:moveTo>
                  <a:lnTo>
                    <a:pt x="7072285" y="0"/>
                  </a:lnTo>
                  <a:lnTo>
                    <a:pt x="7072285" y="2904779"/>
                  </a:lnTo>
                  <a:lnTo>
                    <a:pt x="0" y="2904779"/>
                  </a:lnTo>
                  <a:close/>
                </a:path>
              </a:pathLst>
            </a:custGeom>
            <a:solidFill>
              <a:srgbClr val="F4F4F4"/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2188436" y="2037626"/>
            <a:ext cx="2696332" cy="2696332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6423056" y="4206851"/>
            <a:ext cx="9431161" cy="4038703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6843065" y="1135092"/>
            <a:ext cx="9594824" cy="11383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8199"/>
              </a:lnSpc>
            </a:pPr>
            <a:r>
              <a:rPr lang="en-US" sz="8199">
                <a:solidFill>
                  <a:srgbClr val="F4F4F4"/>
                </a:solidFill>
                <a:latin typeface="Arita Buri Bold"/>
              </a:rPr>
              <a:t>STATISTIQUES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785157" y="5557376"/>
            <a:ext cx="4637900" cy="12900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65"/>
              </a:lnSpc>
            </a:pPr>
            <a:r>
              <a:rPr lang="en-US" sz="2475">
                <a:solidFill>
                  <a:srgbClr val="000000"/>
                </a:solidFill>
                <a:latin typeface="Muli Regular"/>
              </a:rPr>
              <a:t>Liste des pays par nombre de téléphones portables</a:t>
            </a:r>
          </a:p>
          <a:p>
            <a:pPr algn="l">
              <a:lnSpc>
                <a:spcPts val="3465"/>
              </a:lnSpc>
              <a:spcBef>
                <a:spcPct val="0"/>
              </a:spcBef>
            </a:pPr>
            <a:endParaRPr lang="en-US" sz="2475">
              <a:solidFill>
                <a:srgbClr val="000000"/>
              </a:solidFill>
              <a:latin typeface="Muli Regular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4E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64732" y="3108418"/>
            <a:ext cx="14973157" cy="6149882"/>
            <a:chOff x="0" y="0"/>
            <a:chExt cx="7072285" cy="290477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072285" cy="2904779"/>
            </a:xfrm>
            <a:custGeom>
              <a:avLst/>
              <a:gdLst/>
              <a:ahLst/>
              <a:cxnLst/>
              <a:rect l="l" t="t" r="r" b="b"/>
              <a:pathLst>
                <a:path w="7072285" h="2904779">
                  <a:moveTo>
                    <a:pt x="0" y="0"/>
                  </a:moveTo>
                  <a:lnTo>
                    <a:pt x="7072285" y="0"/>
                  </a:lnTo>
                  <a:lnTo>
                    <a:pt x="7072285" y="2904779"/>
                  </a:lnTo>
                  <a:lnTo>
                    <a:pt x="0" y="2904779"/>
                  </a:lnTo>
                  <a:close/>
                </a:path>
              </a:pathLst>
            </a:custGeom>
            <a:solidFill>
              <a:srgbClr val="F4F4F4"/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2188436" y="2037626"/>
            <a:ext cx="2696332" cy="2696332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6423056" y="4110045"/>
            <a:ext cx="9478005" cy="4146627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6843065" y="1135092"/>
            <a:ext cx="9594824" cy="11383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8199"/>
              </a:lnSpc>
            </a:pPr>
            <a:r>
              <a:rPr lang="en-US" sz="8199">
                <a:solidFill>
                  <a:srgbClr val="F4F4F4"/>
                </a:solidFill>
                <a:latin typeface="Arita Buri Bold"/>
              </a:rPr>
              <a:t>STATISTIQUES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785157" y="5992469"/>
            <a:ext cx="4637900" cy="854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65"/>
              </a:lnSpc>
              <a:spcBef>
                <a:spcPct val="0"/>
              </a:spcBef>
            </a:pPr>
            <a:r>
              <a:rPr lang="en-US" sz="2475">
                <a:solidFill>
                  <a:srgbClr val="000000"/>
                </a:solidFill>
                <a:latin typeface="Muli Regular"/>
              </a:rPr>
              <a:t>Statistiques de pourcentage de téléphonie mobile au Maroc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5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64732" y="3108418"/>
            <a:ext cx="14973157" cy="6149882"/>
            <a:chOff x="0" y="0"/>
            <a:chExt cx="7072285" cy="290477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072285" cy="2904779"/>
            </a:xfrm>
            <a:custGeom>
              <a:avLst/>
              <a:gdLst/>
              <a:ahLst/>
              <a:cxnLst/>
              <a:rect l="l" t="t" r="r" b="b"/>
              <a:pathLst>
                <a:path w="7072285" h="2904779">
                  <a:moveTo>
                    <a:pt x="0" y="0"/>
                  </a:moveTo>
                  <a:lnTo>
                    <a:pt x="7072285" y="0"/>
                  </a:lnTo>
                  <a:lnTo>
                    <a:pt x="7072285" y="2904779"/>
                  </a:lnTo>
                  <a:lnTo>
                    <a:pt x="0" y="2904779"/>
                  </a:lnTo>
                  <a:close/>
                </a:path>
              </a:pathLst>
            </a:custGeom>
            <a:solidFill>
              <a:srgbClr val="F4F4F4"/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230133" y="1028700"/>
            <a:ext cx="2046896" cy="2046896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230133" y="1109557"/>
            <a:ext cx="2560914" cy="238165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2402813" y="2099773"/>
            <a:ext cx="14035076" cy="6671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04"/>
              </a:lnSpc>
            </a:pPr>
            <a:r>
              <a:rPr lang="en-US" sz="4704">
                <a:solidFill>
                  <a:srgbClr val="F4F4F4"/>
                </a:solidFill>
                <a:latin typeface="Arita Buri Bold"/>
              </a:rPr>
              <a:t>AVANTAGES DU COMMERCE ÉLECTRONIQUE?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402813" y="3867921"/>
            <a:ext cx="13282711" cy="4235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Muli Regular"/>
              </a:rPr>
              <a:t>1- Extension globale : Avec une boutique physique, vous êtes géographiquement limité sur les marchés voisins et il vous est difficile de créer une autre branche de votre boutique alors que le e-commerce n'a pas cette limitation.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Arimo"/>
              </a:rPr>
              <a:t>Grâce au commerce électronique, vous pouvez vendre à n'importe qui n'importe où dans le monde en utilisant des passerelles de paiement électronique pour recevoir vos paiements facilement</a:t>
            </a:r>
          </a:p>
          <a:p>
            <a:pPr algn="l">
              <a:lnSpc>
                <a:spcPts val="4200"/>
              </a:lnSpc>
              <a:spcBef>
                <a:spcPct val="0"/>
              </a:spcBef>
            </a:pPr>
            <a:endParaRPr lang="en-US" sz="3000">
              <a:solidFill>
                <a:srgbClr val="000000"/>
              </a:solidFill>
              <a:latin typeface="Arim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5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64732" y="3108418"/>
            <a:ext cx="14973157" cy="6149882"/>
            <a:chOff x="0" y="0"/>
            <a:chExt cx="7072285" cy="290477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072285" cy="2904779"/>
            </a:xfrm>
            <a:custGeom>
              <a:avLst/>
              <a:gdLst/>
              <a:ahLst/>
              <a:cxnLst/>
              <a:rect l="l" t="t" r="r" b="b"/>
              <a:pathLst>
                <a:path w="7072285" h="2904779">
                  <a:moveTo>
                    <a:pt x="0" y="0"/>
                  </a:moveTo>
                  <a:lnTo>
                    <a:pt x="7072285" y="0"/>
                  </a:lnTo>
                  <a:lnTo>
                    <a:pt x="7072285" y="2904779"/>
                  </a:lnTo>
                  <a:lnTo>
                    <a:pt x="0" y="2904779"/>
                  </a:lnTo>
                  <a:close/>
                </a:path>
              </a:pathLst>
            </a:custGeom>
            <a:solidFill>
              <a:srgbClr val="F4F4F4"/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230133" y="1028700"/>
            <a:ext cx="2046896" cy="2046896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230133" y="1109557"/>
            <a:ext cx="2560914" cy="238165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2402813" y="2099773"/>
            <a:ext cx="14035076" cy="6671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04"/>
              </a:lnSpc>
            </a:pPr>
            <a:r>
              <a:rPr lang="en-US" sz="4704">
                <a:solidFill>
                  <a:srgbClr val="F4F4F4"/>
                </a:solidFill>
                <a:latin typeface="Arita Buri Bold"/>
              </a:rPr>
              <a:t>AVANTAGES DU COMMERCE ÉLECTRONIQUE?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502644" y="4696360"/>
            <a:ext cx="13282711" cy="210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Muli Regular"/>
              </a:rPr>
              <a:t>2- Toujours ouvert : Les heures d'ouverture réelles des commerces sont généralement limitées, mais la boutique e-commerce en ligne reste « ouverte » 24h/24, 7j/7, 365 jours par an. C'est très pratique pour le client et une excellente opportunité pour les commerçants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5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64732" y="3108418"/>
            <a:ext cx="14973157" cy="6149882"/>
            <a:chOff x="0" y="0"/>
            <a:chExt cx="7072285" cy="290477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072285" cy="2904779"/>
            </a:xfrm>
            <a:custGeom>
              <a:avLst/>
              <a:gdLst/>
              <a:ahLst/>
              <a:cxnLst/>
              <a:rect l="l" t="t" r="r" b="b"/>
              <a:pathLst>
                <a:path w="7072285" h="2904779">
                  <a:moveTo>
                    <a:pt x="0" y="0"/>
                  </a:moveTo>
                  <a:lnTo>
                    <a:pt x="7072285" y="0"/>
                  </a:lnTo>
                  <a:lnTo>
                    <a:pt x="7072285" y="2904779"/>
                  </a:lnTo>
                  <a:lnTo>
                    <a:pt x="0" y="2904779"/>
                  </a:lnTo>
                  <a:close/>
                </a:path>
              </a:pathLst>
            </a:custGeom>
            <a:solidFill>
              <a:srgbClr val="F4F4F4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2972468" y="4834778"/>
            <a:ext cx="12705908" cy="2640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Arimo"/>
              </a:rPr>
              <a:t>3- Économies de coûts : Les entreprises de commerce électronique ont des coûts d'exploitation beaucoup plus faibles que les magasins physiques. Pas de loyer, pas de personnel à louer et à payer, et très peu de frais de fonctionnement fixes.</a:t>
            </a:r>
          </a:p>
          <a:p>
            <a:pPr>
              <a:lnSpc>
                <a:spcPts val="4200"/>
              </a:lnSpc>
              <a:spcBef>
                <a:spcPct val="0"/>
              </a:spcBef>
            </a:pPr>
            <a:endParaRPr lang="en-US" sz="3000">
              <a:solidFill>
                <a:srgbClr val="000000"/>
              </a:solidFill>
              <a:latin typeface="Arimo"/>
            </a:endParaRP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230133" y="1028700"/>
            <a:ext cx="2046896" cy="2046896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230133" y="1109557"/>
            <a:ext cx="2560914" cy="238165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2402813" y="2099773"/>
            <a:ext cx="14035076" cy="6671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04"/>
              </a:lnSpc>
            </a:pPr>
            <a:r>
              <a:rPr lang="en-US" sz="4704">
                <a:solidFill>
                  <a:srgbClr val="F4F4F4"/>
                </a:solidFill>
                <a:latin typeface="Arita Buri Bold"/>
              </a:rPr>
              <a:t>AVANTAGES DU COMMERCE ÉLECTRONIQUE?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5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64732" y="3108418"/>
            <a:ext cx="14973157" cy="6149882"/>
            <a:chOff x="0" y="0"/>
            <a:chExt cx="7072285" cy="290477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072285" cy="2904779"/>
            </a:xfrm>
            <a:custGeom>
              <a:avLst/>
              <a:gdLst/>
              <a:ahLst/>
              <a:cxnLst/>
              <a:rect l="l" t="t" r="r" b="b"/>
              <a:pathLst>
                <a:path w="7072285" h="2904779">
                  <a:moveTo>
                    <a:pt x="0" y="0"/>
                  </a:moveTo>
                  <a:lnTo>
                    <a:pt x="7072285" y="0"/>
                  </a:lnTo>
                  <a:lnTo>
                    <a:pt x="7072285" y="2904779"/>
                  </a:lnTo>
                  <a:lnTo>
                    <a:pt x="0" y="2904779"/>
                  </a:lnTo>
                  <a:close/>
                </a:path>
              </a:pathLst>
            </a:custGeom>
            <a:solidFill>
              <a:srgbClr val="F4F4F4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2972468" y="5100684"/>
            <a:ext cx="12705908" cy="210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Arimo"/>
              </a:rPr>
              <a:t>4- Marketing ciblé : les commerçants en ligne peuvent collecter une quantité impressionnante de données sur les consommateurs pour s'assurer que les bonnes personnes ciblent leurs produits.</a:t>
            </a:r>
          </a:p>
          <a:p>
            <a:pPr>
              <a:lnSpc>
                <a:spcPts val="4200"/>
              </a:lnSpc>
              <a:spcBef>
                <a:spcPct val="0"/>
              </a:spcBef>
            </a:pPr>
            <a:endParaRPr lang="en-US" sz="3000">
              <a:solidFill>
                <a:srgbClr val="000000"/>
              </a:solidFill>
              <a:latin typeface="Arimo"/>
            </a:endParaRP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230133" y="1028700"/>
            <a:ext cx="2046896" cy="2046896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230133" y="1109557"/>
            <a:ext cx="2560914" cy="238165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2402813" y="2099773"/>
            <a:ext cx="14035076" cy="6671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04"/>
              </a:lnSpc>
            </a:pPr>
            <a:r>
              <a:rPr lang="en-US" sz="4704">
                <a:solidFill>
                  <a:srgbClr val="F4F4F4"/>
                </a:solidFill>
                <a:latin typeface="Arita Buri Bold"/>
              </a:rPr>
              <a:t>AVANTAGES DU COMMERCE ÉLECTRONIQUE?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07389" y="3270242"/>
            <a:ext cx="16242386" cy="5271393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2263468" y="1441991"/>
            <a:ext cx="13761063" cy="7686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34"/>
              </a:lnSpc>
            </a:pPr>
            <a:r>
              <a:rPr lang="en-US" sz="5499">
                <a:solidFill>
                  <a:srgbClr val="0048CD"/>
                </a:solidFill>
                <a:latin typeface="Arita Buri Bold"/>
              </a:rPr>
              <a:t>comment fonctionne le site e-commerce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4E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64732" y="3108418"/>
            <a:ext cx="14973157" cy="6149882"/>
            <a:chOff x="0" y="0"/>
            <a:chExt cx="7072285" cy="290477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072285" cy="2904779"/>
            </a:xfrm>
            <a:custGeom>
              <a:avLst/>
              <a:gdLst/>
              <a:ahLst/>
              <a:cxnLst/>
              <a:rect l="l" t="t" r="r" b="b"/>
              <a:pathLst>
                <a:path w="7072285" h="2904779">
                  <a:moveTo>
                    <a:pt x="0" y="0"/>
                  </a:moveTo>
                  <a:lnTo>
                    <a:pt x="7072285" y="0"/>
                  </a:lnTo>
                  <a:lnTo>
                    <a:pt x="7072285" y="2904779"/>
                  </a:lnTo>
                  <a:lnTo>
                    <a:pt x="0" y="2904779"/>
                  </a:lnTo>
                  <a:close/>
                </a:path>
              </a:pathLst>
            </a:custGeom>
            <a:solidFill>
              <a:srgbClr val="F4F4F4"/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2428052" y="1999379"/>
            <a:ext cx="2002410" cy="200241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2428052" y="773375"/>
            <a:ext cx="3434483" cy="3228414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2605006" y="375400"/>
            <a:ext cx="1306600" cy="13066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7970988" y="1123950"/>
            <a:ext cx="8466901" cy="11383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8199"/>
              </a:lnSpc>
            </a:pPr>
            <a:r>
              <a:rPr lang="en-US" sz="8199">
                <a:solidFill>
                  <a:srgbClr val="F4F4F4"/>
                </a:solidFill>
                <a:latin typeface="Arita Buri Bold"/>
              </a:rPr>
              <a:t>CLIENT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972468" y="3239340"/>
            <a:ext cx="12705908" cy="58308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Arimo"/>
              </a:rPr>
              <a:t>-Login </a:t>
            </a:r>
          </a:p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Arimo"/>
              </a:rPr>
              <a:t>-Register</a:t>
            </a:r>
          </a:p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Arimo"/>
              </a:rPr>
              <a:t>-Logout</a:t>
            </a:r>
          </a:p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Arimo"/>
              </a:rPr>
              <a:t>-Changer le mot de passe </a:t>
            </a:r>
          </a:p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Arimo"/>
              </a:rPr>
              <a:t>-Panier</a:t>
            </a:r>
          </a:p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Arimo"/>
              </a:rPr>
              <a:t>-Mot de passe oublié</a:t>
            </a:r>
          </a:p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Arimo"/>
              </a:rPr>
              <a:t>-Liste de souhaits </a:t>
            </a:r>
          </a:p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Arimo"/>
              </a:rPr>
              <a:t>-La date de la demande</a:t>
            </a:r>
          </a:p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Arimo"/>
              </a:rPr>
              <a:t>-Commande de produit </a:t>
            </a:r>
          </a:p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Arimo"/>
              </a:rPr>
              <a:t>-Payer </a:t>
            </a:r>
          </a:p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Arimo"/>
              </a:rPr>
              <a:t>-Produit reçu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4E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64732" y="3108418"/>
            <a:ext cx="14973157" cy="6149882"/>
            <a:chOff x="0" y="0"/>
            <a:chExt cx="7072285" cy="290477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072285" cy="2904779"/>
            </a:xfrm>
            <a:custGeom>
              <a:avLst/>
              <a:gdLst/>
              <a:ahLst/>
              <a:cxnLst/>
              <a:rect l="l" t="t" r="r" b="b"/>
              <a:pathLst>
                <a:path w="7072285" h="2904779">
                  <a:moveTo>
                    <a:pt x="0" y="0"/>
                  </a:moveTo>
                  <a:lnTo>
                    <a:pt x="7072285" y="0"/>
                  </a:lnTo>
                  <a:lnTo>
                    <a:pt x="7072285" y="2904779"/>
                  </a:lnTo>
                  <a:lnTo>
                    <a:pt x="0" y="2904779"/>
                  </a:lnTo>
                  <a:close/>
                </a:path>
              </a:pathLst>
            </a:custGeom>
            <a:solidFill>
              <a:srgbClr val="F4F4F4"/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2428052" y="1999379"/>
            <a:ext cx="2002410" cy="200241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2428052" y="773375"/>
            <a:ext cx="3434483" cy="3228414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2605006" y="375400"/>
            <a:ext cx="1306600" cy="13066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7970988" y="1123950"/>
            <a:ext cx="8466901" cy="11383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8199"/>
              </a:lnSpc>
            </a:pPr>
            <a:r>
              <a:rPr lang="en-US" sz="8199">
                <a:solidFill>
                  <a:srgbClr val="F4F4F4"/>
                </a:solidFill>
                <a:latin typeface="Arita Buri Bold"/>
              </a:rPr>
              <a:t>ADMIN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972468" y="5100684"/>
            <a:ext cx="12705908" cy="210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Arimo"/>
              </a:rPr>
              <a:t>-Login </a:t>
            </a:r>
          </a:p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Arimo"/>
              </a:rPr>
              <a:t>-Logout</a:t>
            </a:r>
          </a:p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Arimo"/>
              </a:rPr>
              <a:t>-Crud Produit</a:t>
            </a:r>
          </a:p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Arimo"/>
              </a:rPr>
              <a:t>-Envoyer un rapport au magasin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4E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64732" y="3108418"/>
            <a:ext cx="14973157" cy="6149882"/>
            <a:chOff x="0" y="0"/>
            <a:chExt cx="7072285" cy="290477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072285" cy="2904779"/>
            </a:xfrm>
            <a:custGeom>
              <a:avLst/>
              <a:gdLst/>
              <a:ahLst/>
              <a:cxnLst/>
              <a:rect l="l" t="t" r="r" b="b"/>
              <a:pathLst>
                <a:path w="7072285" h="2904779">
                  <a:moveTo>
                    <a:pt x="0" y="0"/>
                  </a:moveTo>
                  <a:lnTo>
                    <a:pt x="7072285" y="0"/>
                  </a:lnTo>
                  <a:lnTo>
                    <a:pt x="7072285" y="2904779"/>
                  </a:lnTo>
                  <a:lnTo>
                    <a:pt x="0" y="2904779"/>
                  </a:lnTo>
                  <a:close/>
                </a:path>
              </a:pathLst>
            </a:custGeom>
            <a:solidFill>
              <a:srgbClr val="F4F4F4"/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2428052" y="1999379"/>
            <a:ext cx="2002410" cy="200241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2428052" y="773375"/>
            <a:ext cx="3434483" cy="3228414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2605006" y="375400"/>
            <a:ext cx="1306600" cy="13066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7970988" y="1123950"/>
            <a:ext cx="8466901" cy="11383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8199"/>
              </a:lnSpc>
            </a:pPr>
            <a:r>
              <a:rPr lang="en-US" sz="8199">
                <a:solidFill>
                  <a:srgbClr val="F4F4F4"/>
                </a:solidFill>
                <a:latin typeface="Arita Buri Bold"/>
              </a:rPr>
              <a:t>STOCK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972468" y="5632496"/>
            <a:ext cx="12705908" cy="1044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Arimo"/>
              </a:rPr>
              <a:t>-Prèparatin demander</a:t>
            </a:r>
          </a:p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Arimo"/>
              </a:rPr>
              <a:t>-Envoyer une damande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0424865" y="9312557"/>
            <a:ext cx="281823" cy="281823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028700" y="3065726"/>
            <a:ext cx="6096531" cy="3612542"/>
            <a:chOff x="0" y="0"/>
            <a:chExt cx="8128707" cy="4816723"/>
          </a:xfrm>
        </p:grpSpPr>
        <p:sp>
          <p:nvSpPr>
            <p:cNvPr id="4" name="TextBox 4"/>
            <p:cNvSpPr txBox="1"/>
            <p:nvPr/>
          </p:nvSpPr>
          <p:spPr>
            <a:xfrm>
              <a:off x="0" y="2170466"/>
              <a:ext cx="8128707" cy="264625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319"/>
                </a:lnSpc>
                <a:spcBef>
                  <a:spcPct val="0"/>
                </a:spcBef>
              </a:pPr>
              <a:r>
                <a:rPr lang="en-US" sz="3799">
                  <a:solidFill>
                    <a:srgbClr val="000000"/>
                  </a:solidFill>
                  <a:latin typeface="Muli Regular"/>
                </a:rPr>
                <a:t>Un site de vente de téléphones et d'accessoires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66675"/>
              <a:ext cx="8128707" cy="10471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334"/>
                </a:lnSpc>
              </a:pPr>
              <a:r>
                <a:rPr lang="en-US" sz="5499">
                  <a:solidFill>
                    <a:srgbClr val="0048CD"/>
                  </a:solidFill>
                  <a:latin typeface="Arita Buri Bold"/>
                </a:rPr>
                <a:t>IDÈE DE PROJET</a:t>
              </a:r>
            </a:p>
          </p:txBody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7496416" y="1028700"/>
            <a:ext cx="9762884" cy="8493709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5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64732" y="3108418"/>
            <a:ext cx="14973157" cy="6149882"/>
            <a:chOff x="0" y="0"/>
            <a:chExt cx="7072285" cy="290477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072285" cy="2904779"/>
            </a:xfrm>
            <a:custGeom>
              <a:avLst/>
              <a:gdLst/>
              <a:ahLst/>
              <a:cxnLst/>
              <a:rect l="l" t="t" r="r" b="b"/>
              <a:pathLst>
                <a:path w="7072285" h="2904779">
                  <a:moveTo>
                    <a:pt x="0" y="0"/>
                  </a:moveTo>
                  <a:lnTo>
                    <a:pt x="7072285" y="0"/>
                  </a:lnTo>
                  <a:lnTo>
                    <a:pt x="7072285" y="2904779"/>
                  </a:lnTo>
                  <a:lnTo>
                    <a:pt x="0" y="2904779"/>
                  </a:lnTo>
                  <a:close/>
                </a:path>
              </a:pathLst>
            </a:custGeom>
            <a:solidFill>
              <a:srgbClr val="F4F4F4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2791046" y="4079875"/>
            <a:ext cx="12705908" cy="210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Muli Regular"/>
              </a:rPr>
              <a:t>-Front-end : </a:t>
            </a:r>
          </a:p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Arimo"/>
              </a:rPr>
              <a:t>HTML 5 </a:t>
            </a:r>
          </a:p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Arimo"/>
              </a:rPr>
              <a:t>CSS3 Sass bootstrap</a:t>
            </a:r>
          </a:p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Arimo"/>
              </a:rPr>
              <a:t>JavaScript Vue.js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598356" y="7042300"/>
            <a:ext cx="12705908" cy="15763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Muli Regular"/>
              </a:rPr>
              <a:t>-Back end : </a:t>
            </a:r>
          </a:p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Arimo"/>
              </a:rPr>
              <a:t>PHP Laravel</a:t>
            </a:r>
          </a:p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Arimo"/>
              </a:rPr>
              <a:t>MySQL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8885327" y="3411114"/>
            <a:ext cx="498297" cy="6482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01"/>
              </a:lnSpc>
            </a:pPr>
            <a:r>
              <a:rPr lang="en-US" sz="4274">
                <a:solidFill>
                  <a:srgbClr val="FF9E5E"/>
                </a:solidFill>
                <a:latin typeface="Arita Buri Bold"/>
              </a:rPr>
              <a:t>1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702162" y="6373859"/>
            <a:ext cx="498297" cy="6482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01"/>
              </a:lnSpc>
            </a:pPr>
            <a:r>
              <a:rPr lang="en-US" sz="4274">
                <a:solidFill>
                  <a:srgbClr val="FF9E5E"/>
                </a:solidFill>
                <a:latin typeface="Arita Buri Bold"/>
              </a:rPr>
              <a:t>2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725397" y="1830133"/>
            <a:ext cx="11712492" cy="933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6500"/>
              </a:lnSpc>
            </a:pPr>
            <a:r>
              <a:rPr lang="en-US" sz="6500">
                <a:solidFill>
                  <a:srgbClr val="F4F4F4"/>
                </a:solidFill>
                <a:latin typeface="Arita Buri Bold"/>
              </a:rPr>
              <a:t>Bref aperçu de la technologie</a:t>
            </a:r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464732" y="714509"/>
            <a:ext cx="3253978" cy="3107549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8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64732" y="3108418"/>
            <a:ext cx="14973157" cy="6149882"/>
            <a:chOff x="0" y="0"/>
            <a:chExt cx="7072285" cy="290477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072285" cy="2904779"/>
            </a:xfrm>
            <a:custGeom>
              <a:avLst/>
              <a:gdLst/>
              <a:ahLst/>
              <a:cxnLst/>
              <a:rect l="l" t="t" r="r" b="b"/>
              <a:pathLst>
                <a:path w="7072285" h="2904779">
                  <a:moveTo>
                    <a:pt x="0" y="0"/>
                  </a:moveTo>
                  <a:lnTo>
                    <a:pt x="7072285" y="0"/>
                  </a:lnTo>
                  <a:lnTo>
                    <a:pt x="7072285" y="2904779"/>
                  </a:lnTo>
                  <a:lnTo>
                    <a:pt x="0" y="2904779"/>
                  </a:lnTo>
                  <a:close/>
                </a:path>
              </a:pathLst>
            </a:custGeom>
            <a:solidFill>
              <a:srgbClr val="F4F4F4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7472912" y="5654563"/>
            <a:ext cx="2956797" cy="11528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8199"/>
              </a:lnSpc>
            </a:pPr>
            <a:r>
              <a:rPr lang="en-US" sz="8199">
                <a:solidFill>
                  <a:srgbClr val="0048CD"/>
                </a:solidFill>
                <a:latin typeface="Arita Buri Bold"/>
              </a:rPr>
              <a:t>La fin</a:t>
            </a: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2188436" y="1616565"/>
            <a:ext cx="2046896" cy="2046896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-5400000">
            <a:off x="2225501" y="1445777"/>
            <a:ext cx="2234044" cy="212234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1D7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1663634" y="151915"/>
            <a:ext cx="6477273" cy="6477273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6308215" y="8239052"/>
            <a:ext cx="1322598" cy="1322598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4942699" y="6958981"/>
            <a:ext cx="3198208" cy="3198208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1279952" y="3600102"/>
            <a:ext cx="4629150" cy="1814772"/>
            <a:chOff x="0" y="0"/>
            <a:chExt cx="6172200" cy="2419696"/>
          </a:xfrm>
        </p:grpSpPr>
        <p:sp>
          <p:nvSpPr>
            <p:cNvPr id="6" name="TextBox 6"/>
            <p:cNvSpPr txBox="1"/>
            <p:nvPr/>
          </p:nvSpPr>
          <p:spPr>
            <a:xfrm>
              <a:off x="0" y="47625"/>
              <a:ext cx="6172200" cy="8936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669"/>
                </a:lnSpc>
              </a:pPr>
              <a:r>
                <a:rPr lang="en-US" sz="4669">
                  <a:solidFill>
                    <a:srgbClr val="FFDE59"/>
                  </a:solidFill>
                  <a:latin typeface="Arita Buri Bold"/>
                </a:rPr>
                <a:t>EXEMPLE 1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1574892"/>
              <a:ext cx="6172200" cy="8448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5396"/>
                </a:lnSpc>
                <a:spcBef>
                  <a:spcPct val="0"/>
                </a:spcBef>
              </a:pPr>
              <a:r>
                <a:rPr lang="en-US" sz="3800">
                  <a:solidFill>
                    <a:srgbClr val="000000"/>
                  </a:solidFill>
                  <a:latin typeface="Muli Regular"/>
                </a:rPr>
                <a:t>tilifoni.ma</a:t>
              </a:r>
            </a:p>
          </p:txBody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6712340" y="1480166"/>
            <a:ext cx="10832170" cy="8033859"/>
            <a:chOff x="0" y="0"/>
            <a:chExt cx="13716000" cy="101727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3716000" cy="10172700"/>
            </a:xfrm>
            <a:custGeom>
              <a:avLst/>
              <a:gdLst/>
              <a:ahLst/>
              <a:cxnLst/>
              <a:rect l="l" t="t" r="r" b="b"/>
              <a:pathLst>
                <a:path w="13716000" h="10172700">
                  <a:moveTo>
                    <a:pt x="0" y="0"/>
                  </a:moveTo>
                  <a:lnTo>
                    <a:pt x="13716000" y="0"/>
                  </a:lnTo>
                  <a:lnTo>
                    <a:pt x="13716000" y="10172700"/>
                  </a:lnTo>
                  <a:lnTo>
                    <a:pt x="0" y="10172700"/>
                  </a:lnTo>
                  <a:close/>
                </a:path>
              </a:pathLst>
            </a:custGeom>
            <a:blipFill>
              <a:blip r:embed="rId7"/>
              <a:stretch>
                <a:fillRect t="-393" b="-393"/>
              </a:stretch>
            </a:blipFill>
          </p:spPr>
        </p:sp>
        <p:sp>
          <p:nvSpPr>
            <p:cNvPr id="10" name="Freeform 10"/>
            <p:cNvSpPr/>
            <p:nvPr/>
          </p:nvSpPr>
          <p:spPr>
            <a:xfrm>
              <a:off x="393700" y="615950"/>
              <a:ext cx="12941300" cy="9107742"/>
            </a:xfrm>
            <a:custGeom>
              <a:avLst/>
              <a:gdLst/>
              <a:ahLst/>
              <a:cxnLst/>
              <a:rect l="l" t="t" r="r" b="b"/>
              <a:pathLst>
                <a:path w="12941300" h="9107742">
                  <a:moveTo>
                    <a:pt x="12815112" y="9107742"/>
                  </a:moveTo>
                  <a:lnTo>
                    <a:pt x="126187" y="9107742"/>
                  </a:lnTo>
                  <a:cubicBezTo>
                    <a:pt x="56502" y="9107742"/>
                    <a:pt x="0" y="9051252"/>
                    <a:pt x="0" y="8981555"/>
                  </a:cubicBezTo>
                  <a:lnTo>
                    <a:pt x="0" y="0"/>
                  </a:lnTo>
                  <a:lnTo>
                    <a:pt x="12941300" y="0"/>
                  </a:lnTo>
                  <a:lnTo>
                    <a:pt x="12941300" y="8981554"/>
                  </a:lnTo>
                  <a:cubicBezTo>
                    <a:pt x="12941300" y="9051239"/>
                    <a:pt x="12884810" y="9107742"/>
                    <a:pt x="12815112" y="9107742"/>
                  </a:cubicBezTo>
                  <a:close/>
                </a:path>
              </a:pathLst>
            </a:custGeom>
            <a:blipFill>
              <a:blip r:embed="rId8"/>
              <a:stretch>
                <a:fillRect l="2870" t="3114" r="2777" b="1473"/>
              </a:stretch>
            </a:blipFill>
          </p:spPr>
        </p:sp>
      </p:grpSp>
      <p:sp>
        <p:nvSpPr>
          <p:cNvPr id="11" name="Rectangle 10"/>
          <p:cNvSpPr/>
          <p:nvPr/>
        </p:nvSpPr>
        <p:spPr>
          <a:xfrm>
            <a:off x="11691176" y="1612009"/>
            <a:ext cx="909366" cy="175911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 11"/>
          <p:cNvSpPr/>
          <p:nvPr/>
        </p:nvSpPr>
        <p:spPr>
          <a:xfrm>
            <a:off x="17830800" y="400050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E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1663634" y="151915"/>
            <a:ext cx="6477273" cy="6477273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6308215" y="8239052"/>
            <a:ext cx="1322598" cy="1322598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4942699" y="6958981"/>
            <a:ext cx="3198208" cy="3198208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1279952" y="3600102"/>
            <a:ext cx="4629150" cy="1814772"/>
            <a:chOff x="0" y="0"/>
            <a:chExt cx="6172200" cy="2419696"/>
          </a:xfrm>
        </p:grpSpPr>
        <p:sp>
          <p:nvSpPr>
            <p:cNvPr id="6" name="TextBox 6"/>
            <p:cNvSpPr txBox="1"/>
            <p:nvPr/>
          </p:nvSpPr>
          <p:spPr>
            <a:xfrm>
              <a:off x="0" y="47625"/>
              <a:ext cx="6172200" cy="8936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669"/>
                </a:lnSpc>
              </a:pPr>
              <a:r>
                <a:rPr lang="en-US" sz="4669">
                  <a:solidFill>
                    <a:srgbClr val="6957DD"/>
                  </a:solidFill>
                  <a:latin typeface="Arita Buri Bold"/>
                </a:rPr>
                <a:t>EXEMPLE 2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1574892"/>
              <a:ext cx="6172200" cy="8448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5396"/>
                </a:lnSpc>
                <a:spcBef>
                  <a:spcPct val="0"/>
                </a:spcBef>
              </a:pPr>
              <a:r>
                <a:rPr lang="en-US" sz="3800">
                  <a:solidFill>
                    <a:srgbClr val="000000"/>
                  </a:solidFill>
                  <a:latin typeface="Muli Regular"/>
                </a:rPr>
                <a:t>ultrapc.ma</a:t>
              </a:r>
            </a:p>
          </p:txBody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6712340" y="1480166"/>
            <a:ext cx="10832170" cy="8033859"/>
            <a:chOff x="0" y="0"/>
            <a:chExt cx="13716000" cy="101727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3716000" cy="10172700"/>
            </a:xfrm>
            <a:custGeom>
              <a:avLst/>
              <a:gdLst/>
              <a:ahLst/>
              <a:cxnLst/>
              <a:rect l="l" t="t" r="r" b="b"/>
              <a:pathLst>
                <a:path w="13716000" h="10172700">
                  <a:moveTo>
                    <a:pt x="0" y="0"/>
                  </a:moveTo>
                  <a:lnTo>
                    <a:pt x="13716000" y="0"/>
                  </a:lnTo>
                  <a:lnTo>
                    <a:pt x="13716000" y="10172700"/>
                  </a:lnTo>
                  <a:lnTo>
                    <a:pt x="0" y="10172700"/>
                  </a:lnTo>
                  <a:close/>
                </a:path>
              </a:pathLst>
            </a:custGeom>
            <a:blipFill>
              <a:blip r:embed="rId7"/>
              <a:stretch>
                <a:fillRect t="-393" b="-393"/>
              </a:stretch>
            </a:blipFill>
          </p:spPr>
        </p:sp>
        <p:sp>
          <p:nvSpPr>
            <p:cNvPr id="10" name="Freeform 10"/>
            <p:cNvSpPr/>
            <p:nvPr/>
          </p:nvSpPr>
          <p:spPr>
            <a:xfrm>
              <a:off x="393700" y="615950"/>
              <a:ext cx="12941300" cy="9107742"/>
            </a:xfrm>
            <a:custGeom>
              <a:avLst/>
              <a:gdLst/>
              <a:ahLst/>
              <a:cxnLst/>
              <a:rect l="l" t="t" r="r" b="b"/>
              <a:pathLst>
                <a:path w="12941300" h="9107742">
                  <a:moveTo>
                    <a:pt x="12815112" y="9107742"/>
                  </a:moveTo>
                  <a:lnTo>
                    <a:pt x="126187" y="9107742"/>
                  </a:lnTo>
                  <a:cubicBezTo>
                    <a:pt x="56502" y="9107742"/>
                    <a:pt x="0" y="9051252"/>
                    <a:pt x="0" y="8981555"/>
                  </a:cubicBezTo>
                  <a:lnTo>
                    <a:pt x="0" y="0"/>
                  </a:lnTo>
                  <a:lnTo>
                    <a:pt x="12941300" y="0"/>
                  </a:lnTo>
                  <a:lnTo>
                    <a:pt x="12941300" y="8981554"/>
                  </a:lnTo>
                  <a:cubicBezTo>
                    <a:pt x="12941300" y="9051239"/>
                    <a:pt x="12884810" y="9107742"/>
                    <a:pt x="12815112" y="9107742"/>
                  </a:cubicBezTo>
                  <a:close/>
                </a:path>
              </a:pathLst>
            </a:custGeom>
            <a:blipFill>
              <a:blip r:embed="rId8"/>
              <a:stretch>
                <a:fillRect l="2870" t="6054" r="2777" b="-24232"/>
              </a:stretch>
            </a:blipFill>
          </p:spPr>
        </p:sp>
      </p:grpSp>
      <p:sp>
        <p:nvSpPr>
          <p:cNvPr id="11" name="Rectangle 10"/>
          <p:cNvSpPr/>
          <p:nvPr/>
        </p:nvSpPr>
        <p:spPr>
          <a:xfrm>
            <a:off x="11691176" y="1612009"/>
            <a:ext cx="909366" cy="175911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E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8001000" y="110270"/>
            <a:ext cx="9927836" cy="10007258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066800" y="1790700"/>
            <a:ext cx="6096531" cy="8021354"/>
            <a:chOff x="0" y="66675"/>
            <a:chExt cx="8128707" cy="10695139"/>
          </a:xfrm>
        </p:grpSpPr>
        <p:sp>
          <p:nvSpPr>
            <p:cNvPr id="4" name="TextBox 4"/>
            <p:cNvSpPr txBox="1"/>
            <p:nvPr/>
          </p:nvSpPr>
          <p:spPr>
            <a:xfrm>
              <a:off x="0" y="2199042"/>
              <a:ext cx="8128707" cy="85627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199"/>
                </a:lnSpc>
              </a:pPr>
              <a:r>
                <a:rPr lang="en-US" sz="3200" dirty="0" smtClean="0">
                  <a:solidFill>
                    <a:srgbClr val="000000"/>
                  </a:solidFill>
                  <a:latin typeface="Muli Regular"/>
                </a:rPr>
                <a:t>Il </a:t>
              </a:r>
              <a:r>
                <a:rPr lang="en-US" sz="3200" dirty="0" err="1" smtClean="0">
                  <a:solidFill>
                    <a:srgbClr val="000000"/>
                  </a:solidFill>
                  <a:latin typeface="Muli Regular"/>
                </a:rPr>
                <a:t>est</a:t>
              </a:r>
              <a:r>
                <a:rPr lang="en-US" sz="3200" dirty="0" smtClean="0">
                  <a:solidFill>
                    <a:srgbClr val="000000"/>
                  </a:solidFill>
                  <a:latin typeface="Muli Regular"/>
                </a:rPr>
                <a:t> indispensable </a:t>
              </a:r>
              <a:r>
                <a:rPr lang="en-US" sz="3200" dirty="0" err="1" smtClean="0">
                  <a:solidFill>
                    <a:srgbClr val="000000"/>
                  </a:solidFill>
                  <a:latin typeface="Muli Regular"/>
                </a:rPr>
                <a:t>avant</a:t>
              </a:r>
              <a:r>
                <a:rPr lang="en-US" sz="3200" dirty="0" smtClean="0">
                  <a:solidFill>
                    <a:srgbClr val="000000"/>
                  </a:solidFill>
                  <a:latin typeface="Muli Regular"/>
                </a:rPr>
                <a:t> de se lancer </a:t>
              </a:r>
              <a:r>
                <a:rPr lang="en-US" sz="3200" dirty="0" err="1" smtClean="0">
                  <a:solidFill>
                    <a:srgbClr val="000000"/>
                  </a:solidFill>
                  <a:latin typeface="Muli Regular"/>
                </a:rPr>
                <a:t>dans</a:t>
              </a:r>
              <a:r>
                <a:rPr lang="en-US" sz="3200" dirty="0" smtClean="0">
                  <a:solidFill>
                    <a:srgbClr val="000000"/>
                  </a:solidFill>
                  <a:latin typeface="Muli Regular"/>
                </a:rPr>
                <a:t> la </a:t>
              </a:r>
              <a:r>
                <a:rPr lang="en-US" sz="3200" dirty="0" err="1" smtClean="0">
                  <a:solidFill>
                    <a:srgbClr val="000000"/>
                  </a:solidFill>
                  <a:latin typeface="Muli Regular"/>
                </a:rPr>
                <a:t>réalisation</a:t>
              </a:r>
              <a:r>
                <a:rPr lang="en-US" sz="3200" dirty="0" smtClean="0">
                  <a:solidFill>
                    <a:srgbClr val="000000"/>
                  </a:solidFill>
                  <a:latin typeface="Muli Regular"/>
                </a:rPr>
                <a:t> de tout </a:t>
              </a:r>
              <a:r>
                <a:rPr lang="en-US" sz="3200" dirty="0" err="1" smtClean="0">
                  <a:solidFill>
                    <a:srgbClr val="000000"/>
                  </a:solidFill>
                  <a:latin typeface="Arimo"/>
                </a:rPr>
                <a:t>projet</a:t>
              </a:r>
              <a:r>
                <a:rPr lang="en-US" sz="3200" dirty="0" smtClean="0">
                  <a:solidFill>
                    <a:srgbClr val="000000"/>
                  </a:solidFill>
                  <a:latin typeface="Arimo"/>
                </a:rPr>
                <a:t>, de </a:t>
              </a:r>
              <a:r>
                <a:rPr lang="en-US" sz="3200" dirty="0" err="1" smtClean="0">
                  <a:solidFill>
                    <a:srgbClr val="000000"/>
                  </a:solidFill>
                  <a:latin typeface="Arimo"/>
                </a:rPr>
                <a:t>bien</a:t>
              </a:r>
              <a:r>
                <a:rPr lang="en-US" sz="3200" dirty="0" smtClean="0">
                  <a:solidFill>
                    <a:srgbClr val="000000"/>
                  </a:solidFill>
                  <a:latin typeface="Arimo"/>
                </a:rPr>
                <a:t> </a:t>
              </a:r>
              <a:r>
                <a:rPr lang="en-US" sz="3200" dirty="0" err="1" smtClean="0">
                  <a:solidFill>
                    <a:srgbClr val="000000"/>
                  </a:solidFill>
                  <a:latin typeface="Arimo"/>
                </a:rPr>
                <a:t>étudier</a:t>
              </a:r>
              <a:r>
                <a:rPr lang="en-US" sz="3200" dirty="0" smtClean="0">
                  <a:solidFill>
                    <a:srgbClr val="000000"/>
                  </a:solidFill>
                  <a:latin typeface="Arimo"/>
                </a:rPr>
                <a:t> et </a:t>
              </a:r>
              <a:r>
                <a:rPr lang="en-US" sz="3200" dirty="0" err="1" smtClean="0">
                  <a:solidFill>
                    <a:srgbClr val="000000"/>
                  </a:solidFill>
                  <a:latin typeface="Arimo"/>
                </a:rPr>
                <a:t>analyser</a:t>
              </a:r>
              <a:r>
                <a:rPr lang="en-US" sz="3200" dirty="0" smtClean="0">
                  <a:solidFill>
                    <a:srgbClr val="000000"/>
                  </a:solidFill>
                  <a:latin typeface="Arimo"/>
                </a:rPr>
                <a:t> des </a:t>
              </a:r>
              <a:r>
                <a:rPr lang="en-US" sz="3200" dirty="0" err="1" smtClean="0">
                  <a:solidFill>
                    <a:srgbClr val="000000"/>
                  </a:solidFill>
                  <a:latin typeface="Arimo"/>
                </a:rPr>
                <a:t>projets</a:t>
              </a:r>
              <a:r>
                <a:rPr lang="en-US" sz="3200" dirty="0" smtClean="0">
                  <a:solidFill>
                    <a:srgbClr val="000000"/>
                  </a:solidFill>
                  <a:latin typeface="Arimo"/>
                </a:rPr>
                <a:t> </a:t>
              </a:r>
              <a:r>
                <a:rPr lang="en-US" sz="3200" dirty="0" err="1" smtClean="0">
                  <a:solidFill>
                    <a:srgbClr val="000000"/>
                  </a:solidFill>
                  <a:latin typeface="Arimo"/>
                </a:rPr>
                <a:t>similaires</a:t>
              </a:r>
              <a:r>
                <a:rPr lang="en-US" sz="3200" dirty="0" smtClean="0">
                  <a:solidFill>
                    <a:srgbClr val="000000"/>
                  </a:solidFill>
                  <a:latin typeface="Arimo"/>
                </a:rPr>
                <a:t> pour </a:t>
              </a:r>
              <a:r>
                <a:rPr lang="en-US" sz="3200" dirty="0" err="1" smtClean="0">
                  <a:solidFill>
                    <a:srgbClr val="000000"/>
                  </a:solidFill>
                  <a:latin typeface="Arimo"/>
                </a:rPr>
                <a:t>profiter</a:t>
              </a:r>
              <a:r>
                <a:rPr lang="en-US" sz="3200" dirty="0" smtClean="0">
                  <a:solidFill>
                    <a:srgbClr val="000000"/>
                  </a:solidFill>
                  <a:latin typeface="Arimo"/>
                </a:rPr>
                <a:t> des </a:t>
              </a:r>
              <a:r>
                <a:rPr lang="en-US" sz="3200" dirty="0" err="1" smtClean="0">
                  <a:solidFill>
                    <a:srgbClr val="000000"/>
                  </a:solidFill>
                  <a:latin typeface="Arimo"/>
                </a:rPr>
                <a:t>avantages</a:t>
              </a:r>
              <a:r>
                <a:rPr lang="en-US" sz="3200" dirty="0" smtClean="0">
                  <a:solidFill>
                    <a:srgbClr val="000000"/>
                  </a:solidFill>
                  <a:latin typeface="Arimo"/>
                </a:rPr>
                <a:t> et </a:t>
              </a:r>
              <a:r>
                <a:rPr lang="en-US" sz="3200" dirty="0" err="1" smtClean="0">
                  <a:solidFill>
                    <a:srgbClr val="000000"/>
                  </a:solidFill>
                  <a:latin typeface="Arimo"/>
                </a:rPr>
                <a:t>éviter</a:t>
              </a:r>
              <a:r>
                <a:rPr lang="en-US" sz="3200" dirty="0" smtClean="0">
                  <a:solidFill>
                    <a:srgbClr val="000000"/>
                  </a:solidFill>
                  <a:latin typeface="Arimo"/>
                </a:rPr>
                <a:t> les </a:t>
              </a:r>
              <a:r>
                <a:rPr lang="en-US" sz="3200" dirty="0" err="1" smtClean="0">
                  <a:solidFill>
                    <a:srgbClr val="000000"/>
                  </a:solidFill>
                  <a:latin typeface="Arimo"/>
                </a:rPr>
                <a:t>malveillances</a:t>
              </a:r>
              <a:r>
                <a:rPr lang="en-US" sz="3200" dirty="0" smtClean="0">
                  <a:solidFill>
                    <a:srgbClr val="000000"/>
                  </a:solidFill>
                  <a:latin typeface="Arimo"/>
                </a:rPr>
                <a:t> </a:t>
              </a:r>
              <a:r>
                <a:rPr lang="en-US" sz="3200" dirty="0" err="1" smtClean="0">
                  <a:solidFill>
                    <a:srgbClr val="000000"/>
                  </a:solidFill>
                  <a:latin typeface="Arimo"/>
                </a:rPr>
                <a:t>dans</a:t>
              </a:r>
              <a:r>
                <a:rPr lang="en-US" sz="3200" dirty="0" smtClean="0">
                  <a:solidFill>
                    <a:srgbClr val="000000"/>
                  </a:solidFill>
                  <a:latin typeface="Arimo"/>
                </a:rPr>
                <a:t> le </a:t>
              </a:r>
              <a:r>
                <a:rPr lang="en-US" sz="3200" dirty="0" err="1" smtClean="0">
                  <a:solidFill>
                    <a:srgbClr val="000000"/>
                  </a:solidFill>
                  <a:latin typeface="Arimo"/>
                </a:rPr>
                <a:t>présent</a:t>
              </a:r>
              <a:r>
                <a:rPr lang="en-US" sz="3200" dirty="0" smtClean="0">
                  <a:solidFill>
                    <a:srgbClr val="000000"/>
                  </a:solidFill>
                  <a:latin typeface="Arimo"/>
                </a:rPr>
                <a:t> </a:t>
              </a:r>
              <a:r>
                <a:rPr lang="en-US" sz="3200" dirty="0" err="1" smtClean="0">
                  <a:solidFill>
                    <a:srgbClr val="000000"/>
                  </a:solidFill>
                  <a:latin typeface="Arimo"/>
                </a:rPr>
                <a:t>projet</a:t>
              </a:r>
              <a:r>
                <a:rPr lang="en-US" sz="3200" dirty="0" smtClean="0">
                  <a:solidFill>
                    <a:srgbClr val="000000"/>
                  </a:solidFill>
                  <a:latin typeface="Arimo"/>
                </a:rPr>
                <a:t>.</a:t>
              </a:r>
            </a:p>
            <a:p>
              <a:pPr algn="ctr">
                <a:lnSpc>
                  <a:spcPts val="4199"/>
                </a:lnSpc>
              </a:pPr>
              <a:r>
                <a:rPr lang="en-US" sz="3200" dirty="0" smtClean="0">
                  <a:solidFill>
                    <a:srgbClr val="000000"/>
                  </a:solidFill>
                  <a:latin typeface="Arimo"/>
                </a:rPr>
                <a:t>Pour </a:t>
              </a:r>
              <a:r>
                <a:rPr lang="en-US" sz="3200" dirty="0" err="1" smtClean="0">
                  <a:solidFill>
                    <a:srgbClr val="000000"/>
                  </a:solidFill>
                  <a:latin typeface="Arimo"/>
                </a:rPr>
                <a:t>cela</a:t>
              </a:r>
              <a:r>
                <a:rPr lang="en-US" sz="3200" dirty="0" smtClean="0">
                  <a:solidFill>
                    <a:srgbClr val="000000"/>
                  </a:solidFill>
                  <a:latin typeface="Arimo"/>
                </a:rPr>
                <a:t> </a:t>
              </a:r>
              <a:r>
                <a:rPr lang="en-US" sz="3200" dirty="0" err="1" smtClean="0">
                  <a:solidFill>
                    <a:srgbClr val="000000"/>
                  </a:solidFill>
                  <a:latin typeface="Arimo"/>
                </a:rPr>
                <a:t>j'ai</a:t>
              </a:r>
              <a:r>
                <a:rPr lang="en-US" sz="3200" dirty="0" smtClean="0">
                  <a:solidFill>
                    <a:srgbClr val="000000"/>
                  </a:solidFill>
                  <a:latin typeface="Arimo"/>
                </a:rPr>
                <a:t> </a:t>
              </a:r>
              <a:r>
                <a:rPr lang="en-US" sz="3200" dirty="0" err="1" smtClean="0">
                  <a:solidFill>
                    <a:srgbClr val="000000"/>
                  </a:solidFill>
                  <a:latin typeface="Arimo"/>
                </a:rPr>
                <a:t>choisi</a:t>
              </a:r>
              <a:r>
                <a:rPr lang="en-US" sz="3200" dirty="0" smtClean="0">
                  <a:solidFill>
                    <a:srgbClr val="000000"/>
                  </a:solidFill>
                  <a:latin typeface="Arimo"/>
                </a:rPr>
                <a:t> </a:t>
              </a:r>
              <a:r>
                <a:rPr lang="en-US" sz="3200" dirty="0" err="1" smtClean="0">
                  <a:solidFill>
                    <a:srgbClr val="000000"/>
                  </a:solidFill>
                  <a:latin typeface="Arimo"/>
                </a:rPr>
                <a:t>ces</a:t>
              </a:r>
              <a:r>
                <a:rPr lang="en-US" sz="3200" dirty="0" smtClean="0">
                  <a:solidFill>
                    <a:srgbClr val="000000"/>
                  </a:solidFill>
                  <a:latin typeface="Arimo"/>
                </a:rPr>
                <a:t> </a:t>
              </a:r>
              <a:r>
                <a:rPr lang="en-US" sz="3200" dirty="0" err="1" smtClean="0">
                  <a:solidFill>
                    <a:srgbClr val="000000"/>
                  </a:solidFill>
                  <a:latin typeface="Arimo"/>
                </a:rPr>
                <a:t>deux</a:t>
              </a:r>
              <a:r>
                <a:rPr lang="en-US" sz="3200" dirty="0" smtClean="0">
                  <a:solidFill>
                    <a:srgbClr val="000000"/>
                  </a:solidFill>
                  <a:latin typeface="Arimo"/>
                </a:rPr>
                <a:t> sites qui </a:t>
              </a:r>
              <a:r>
                <a:rPr lang="en-US" sz="3200" dirty="0" err="1" smtClean="0">
                  <a:solidFill>
                    <a:srgbClr val="000000"/>
                  </a:solidFill>
                  <a:latin typeface="Arimo"/>
                </a:rPr>
                <a:t>sont</a:t>
              </a:r>
              <a:r>
                <a:rPr lang="en-US" sz="3200" dirty="0" smtClean="0">
                  <a:solidFill>
                    <a:srgbClr val="000000"/>
                  </a:solidFill>
                  <a:latin typeface="Arimo"/>
                </a:rPr>
                <a:t> </a:t>
              </a:r>
              <a:r>
                <a:rPr lang="en-US" sz="3200" dirty="0" err="1" smtClean="0">
                  <a:solidFill>
                    <a:srgbClr val="000000"/>
                  </a:solidFill>
                  <a:latin typeface="Arimo"/>
                </a:rPr>
                <a:t>très</a:t>
              </a:r>
              <a:r>
                <a:rPr lang="en-US" sz="3200" dirty="0" smtClean="0">
                  <a:solidFill>
                    <a:srgbClr val="000000"/>
                  </a:solidFill>
                  <a:latin typeface="Arimo"/>
                </a:rPr>
                <a:t> </a:t>
              </a:r>
              <a:r>
                <a:rPr lang="en-US" sz="3200" dirty="0" err="1" smtClean="0">
                  <a:solidFill>
                    <a:srgbClr val="000000"/>
                  </a:solidFill>
                  <a:latin typeface="Arimo"/>
                </a:rPr>
                <a:t>célèbres</a:t>
              </a:r>
              <a:r>
                <a:rPr lang="en-US" sz="3200" dirty="0" smtClean="0">
                  <a:solidFill>
                    <a:srgbClr val="000000"/>
                  </a:solidFill>
                  <a:latin typeface="Arimo"/>
                </a:rPr>
                <a:t> </a:t>
              </a:r>
              <a:r>
                <a:rPr lang="en-US" sz="3200" dirty="0" err="1" smtClean="0">
                  <a:solidFill>
                    <a:srgbClr val="000000"/>
                  </a:solidFill>
                  <a:latin typeface="Arimo"/>
                </a:rPr>
                <a:t>dans</a:t>
              </a:r>
              <a:r>
                <a:rPr lang="en-US" sz="3200" dirty="0" smtClean="0">
                  <a:solidFill>
                    <a:srgbClr val="000000"/>
                  </a:solidFill>
                  <a:latin typeface="Arimo"/>
                </a:rPr>
                <a:t> la </a:t>
              </a:r>
              <a:r>
                <a:rPr lang="en-US" sz="3200" dirty="0" err="1" smtClean="0">
                  <a:solidFill>
                    <a:srgbClr val="000000"/>
                  </a:solidFill>
                  <a:latin typeface="Arimo"/>
                </a:rPr>
                <a:t>vente</a:t>
              </a:r>
              <a:r>
                <a:rPr lang="en-US" sz="3200" dirty="0" smtClean="0">
                  <a:solidFill>
                    <a:srgbClr val="000000"/>
                  </a:solidFill>
                  <a:latin typeface="Arimo"/>
                </a:rPr>
                <a:t> </a:t>
              </a:r>
              <a:r>
                <a:rPr lang="en-US" sz="3200" dirty="0" err="1" smtClean="0">
                  <a:solidFill>
                    <a:srgbClr val="000000"/>
                  </a:solidFill>
                  <a:latin typeface="Arimo"/>
                </a:rPr>
                <a:t>en</a:t>
              </a:r>
              <a:r>
                <a:rPr lang="en-US" sz="3200" dirty="0" smtClean="0">
                  <a:solidFill>
                    <a:srgbClr val="000000"/>
                  </a:solidFill>
                  <a:latin typeface="Arimo"/>
                </a:rPr>
                <a:t> </a:t>
              </a:r>
              <a:r>
                <a:rPr lang="en-US" sz="3200" dirty="0" err="1" smtClean="0">
                  <a:solidFill>
                    <a:srgbClr val="000000"/>
                  </a:solidFill>
                  <a:latin typeface="Arimo"/>
                </a:rPr>
                <a:t>ligne</a:t>
              </a:r>
              <a:r>
                <a:rPr lang="en-US" sz="3200" dirty="0" smtClean="0">
                  <a:solidFill>
                    <a:srgbClr val="000000"/>
                  </a:solidFill>
                  <a:latin typeface="Arimo"/>
                </a:rPr>
                <a:t> des </a:t>
              </a:r>
              <a:r>
                <a:rPr lang="en-US" sz="3200" dirty="0" err="1" smtClean="0">
                  <a:solidFill>
                    <a:srgbClr val="000000"/>
                  </a:solidFill>
                  <a:latin typeface="Arimo"/>
                </a:rPr>
                <a:t>téléphones</a:t>
              </a:r>
              <a:r>
                <a:rPr lang="en-US" sz="3200" dirty="0" smtClean="0">
                  <a:solidFill>
                    <a:srgbClr val="000000"/>
                  </a:solidFill>
                  <a:latin typeface="Arimo"/>
                </a:rPr>
                <a:t> et les </a:t>
              </a:r>
              <a:r>
                <a:rPr lang="en-US" sz="3200" dirty="0" err="1" smtClean="0">
                  <a:solidFill>
                    <a:srgbClr val="000000"/>
                  </a:solidFill>
                  <a:latin typeface="Arimo"/>
                </a:rPr>
                <a:t>leurs</a:t>
              </a:r>
              <a:r>
                <a:rPr lang="en-US" sz="3200" dirty="0" smtClean="0">
                  <a:solidFill>
                    <a:srgbClr val="000000"/>
                  </a:solidFill>
                  <a:latin typeface="Arimo"/>
                </a:rPr>
                <a:t> </a:t>
              </a:r>
              <a:r>
                <a:rPr lang="en-US" sz="3200" dirty="0" err="1" smtClean="0">
                  <a:solidFill>
                    <a:srgbClr val="000000"/>
                  </a:solidFill>
                  <a:latin typeface="Arimo"/>
                </a:rPr>
                <a:t>accessoires</a:t>
              </a:r>
              <a:r>
                <a:rPr lang="en-US" sz="3200" dirty="0" smtClean="0">
                  <a:solidFill>
                    <a:srgbClr val="000000"/>
                  </a:solidFill>
                  <a:latin typeface="Arimo"/>
                </a:rPr>
                <a:t> au </a:t>
              </a:r>
              <a:r>
                <a:rPr lang="en-US" sz="3200" dirty="0" err="1" smtClean="0">
                  <a:solidFill>
                    <a:srgbClr val="000000"/>
                  </a:solidFill>
                  <a:latin typeface="Arimo"/>
                </a:rPr>
                <a:t>Maroc</a:t>
              </a:r>
              <a:r>
                <a:rPr lang="en-US" sz="3200" dirty="0" smtClean="0">
                  <a:solidFill>
                    <a:srgbClr val="000000"/>
                  </a:solidFill>
                  <a:latin typeface="Arimo"/>
                </a:rPr>
                <a:t>.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66675"/>
              <a:ext cx="8128707" cy="9617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334"/>
                </a:lnSpc>
              </a:pPr>
              <a:r>
                <a:rPr lang="en-US" sz="5499" dirty="0" err="1" smtClean="0">
                  <a:solidFill>
                    <a:srgbClr val="0048CD"/>
                  </a:solidFill>
                  <a:latin typeface="Arita Buri Bold"/>
                </a:rPr>
                <a:t>Analyse</a:t>
              </a:r>
              <a:endParaRPr lang="en-US" sz="5499" dirty="0">
                <a:solidFill>
                  <a:srgbClr val="0048CD"/>
                </a:solidFill>
                <a:latin typeface="Arita Buri Bold"/>
              </a:endParaRPr>
            </a:p>
          </p:txBody>
        </p:sp>
      </p:grpSp>
      <p:sp>
        <p:nvSpPr>
          <p:cNvPr id="6" name="Rectangle 5"/>
          <p:cNvSpPr/>
          <p:nvPr/>
        </p:nvSpPr>
        <p:spPr>
          <a:xfrm>
            <a:off x="8153400" y="266700"/>
            <a:ext cx="4724400" cy="5386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/>
          <p:cNvSpPr/>
          <p:nvPr/>
        </p:nvSpPr>
        <p:spPr>
          <a:xfrm>
            <a:off x="12861636" y="279546"/>
            <a:ext cx="4969164" cy="5386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/>
          <p:cNvSpPr/>
          <p:nvPr/>
        </p:nvSpPr>
        <p:spPr>
          <a:xfrm>
            <a:off x="9818563" y="110270"/>
            <a:ext cx="1687637" cy="6950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4669"/>
              </a:lnSpc>
            </a:pPr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Arita Buri Bold"/>
              </a:rPr>
              <a:t>EXEMPLE 2</a:t>
            </a:r>
            <a:endParaRPr lang="en-US" dirty="0">
              <a:solidFill>
                <a:schemeClr val="bg1">
                  <a:lumMod val="95000"/>
                </a:schemeClr>
              </a:solidFill>
              <a:latin typeface="Arita Buri Bold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2877800" y="123116"/>
            <a:ext cx="5421437" cy="6136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4669"/>
              </a:lnSpc>
            </a:pPr>
            <a:r>
              <a:rPr lang="en-US" smtClean="0">
                <a:solidFill>
                  <a:schemeClr val="bg1">
                    <a:lumMod val="95000"/>
                  </a:schemeClr>
                </a:solidFill>
                <a:latin typeface="Arita Buri Bold"/>
              </a:rPr>
              <a:t>EXEMPLE </a:t>
            </a:r>
            <a:r>
              <a:rPr lang="en-US" smtClean="0">
                <a:solidFill>
                  <a:schemeClr val="bg1">
                    <a:lumMod val="95000"/>
                  </a:schemeClr>
                </a:solidFill>
                <a:latin typeface="Arita Buri Bold"/>
              </a:rPr>
              <a:t>1</a:t>
            </a:r>
            <a:endParaRPr lang="en-US" dirty="0">
              <a:solidFill>
                <a:schemeClr val="bg1">
                  <a:lumMod val="95000"/>
                </a:schemeClr>
              </a:solidFill>
              <a:latin typeface="Arita Buri 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305740" y="1095375"/>
            <a:ext cx="9676520" cy="8547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075"/>
              </a:lnSpc>
            </a:pPr>
            <a:r>
              <a:rPr lang="en-US" sz="6075">
                <a:solidFill>
                  <a:srgbClr val="51D7A8"/>
                </a:solidFill>
                <a:latin typeface="Arita Buri Bold"/>
              </a:rPr>
              <a:t>INTERFACE DE SITE WEB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5086350" y="2156596"/>
            <a:ext cx="8115300" cy="1329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20"/>
              </a:lnSpc>
              <a:spcBef>
                <a:spcPct val="0"/>
              </a:spcBef>
            </a:pPr>
            <a:r>
              <a:rPr lang="en-US" sz="3800">
                <a:solidFill>
                  <a:srgbClr val="000000"/>
                </a:solidFill>
                <a:latin typeface="Muli Regular"/>
              </a:rPr>
              <a:t>Interface facile et simple avec facile à utiliser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5086350" y="3810000"/>
            <a:ext cx="8115300" cy="8575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75"/>
              </a:lnSpc>
            </a:pPr>
            <a:r>
              <a:rPr lang="en-US" sz="6075">
                <a:solidFill>
                  <a:srgbClr val="51D7A8"/>
                </a:solidFill>
                <a:latin typeface="Arita Buri Bold"/>
              </a:rPr>
              <a:t>CATÉGORIE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5086350" y="5099821"/>
            <a:ext cx="8115300" cy="1329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20"/>
              </a:lnSpc>
              <a:spcBef>
                <a:spcPct val="0"/>
              </a:spcBef>
            </a:pPr>
            <a:r>
              <a:rPr lang="en-US" sz="3800">
                <a:solidFill>
                  <a:srgbClr val="000000"/>
                </a:solidFill>
                <a:latin typeface="Muli Regular"/>
              </a:rPr>
              <a:t>Mettez chaque marque dans un groupe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5086350" y="7122941"/>
            <a:ext cx="8115300" cy="8575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75"/>
              </a:lnSpc>
            </a:pPr>
            <a:r>
              <a:rPr lang="en-US" sz="6075">
                <a:solidFill>
                  <a:srgbClr val="51D7A8"/>
                </a:solidFill>
                <a:latin typeface="Arita Buri Bold"/>
              </a:rPr>
              <a:t>SÉCURITÉ DU SITE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276850" y="8176895"/>
            <a:ext cx="8115300" cy="1329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20"/>
              </a:lnSpc>
              <a:spcBef>
                <a:spcPct val="0"/>
              </a:spcBef>
            </a:pPr>
            <a:r>
              <a:rPr lang="en-US" sz="3800">
                <a:solidFill>
                  <a:srgbClr val="000000"/>
                </a:solidFill>
                <a:latin typeface="Muli Regular"/>
              </a:rPr>
              <a:t>Cryptage des informations utilisateur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246004" y="5143500"/>
            <a:ext cx="9795993" cy="4897996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5086350" y="2427786"/>
            <a:ext cx="8115300" cy="8575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75"/>
              </a:lnSpc>
            </a:pPr>
            <a:r>
              <a:rPr lang="en-US" sz="6075">
                <a:solidFill>
                  <a:srgbClr val="51D7A8"/>
                </a:solidFill>
                <a:latin typeface="Arita Buri Bold"/>
              </a:rPr>
              <a:t>COULEURS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5086350" y="3717608"/>
            <a:ext cx="8115300" cy="6543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20"/>
              </a:lnSpc>
              <a:spcBef>
                <a:spcPct val="0"/>
              </a:spcBef>
            </a:pPr>
            <a:r>
              <a:rPr lang="en-US" sz="3800">
                <a:solidFill>
                  <a:srgbClr val="000000"/>
                </a:solidFill>
                <a:latin typeface="Muli Regular"/>
              </a:rPr>
              <a:t>Utiliser principalement du blanc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5086350" y="1095375"/>
            <a:ext cx="8115300" cy="8575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75"/>
              </a:lnSpc>
            </a:pPr>
            <a:r>
              <a:rPr lang="en-US" sz="6075">
                <a:solidFill>
                  <a:srgbClr val="51D7A8"/>
                </a:solidFill>
                <a:latin typeface="Arita Buri Bold"/>
              </a:rPr>
              <a:t>STABILITÉ DU SITE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086350" y="1095375"/>
            <a:ext cx="8115300" cy="8575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75"/>
              </a:lnSpc>
            </a:pPr>
            <a:r>
              <a:rPr lang="en-US" sz="6075">
                <a:solidFill>
                  <a:srgbClr val="6957DD"/>
                </a:solidFill>
                <a:latin typeface="Arita Buri Bold"/>
              </a:rPr>
              <a:t>API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5086350" y="2105354"/>
            <a:ext cx="8115300" cy="8575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75"/>
              </a:lnSpc>
            </a:pPr>
            <a:r>
              <a:rPr lang="en-US" sz="6075">
                <a:solidFill>
                  <a:srgbClr val="51D7A8"/>
                </a:solidFill>
                <a:latin typeface="Arita Buri Bold"/>
              </a:rPr>
              <a:t>google map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5086350" y="3271330"/>
            <a:ext cx="8115300" cy="6543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20"/>
              </a:lnSpc>
              <a:spcBef>
                <a:spcPct val="0"/>
              </a:spcBef>
            </a:pPr>
            <a:r>
              <a:rPr lang="en-US" sz="3800">
                <a:solidFill>
                  <a:srgbClr val="000000"/>
                </a:solidFill>
                <a:latin typeface="Muli Regular"/>
              </a:rPr>
              <a:t>Localiser un magasin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5086350" y="4285921"/>
            <a:ext cx="8115300" cy="8575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75"/>
              </a:lnSpc>
            </a:pPr>
            <a:r>
              <a:rPr lang="en-US" sz="6075">
                <a:solidFill>
                  <a:srgbClr val="51D7A8"/>
                </a:solidFill>
                <a:latin typeface="Arita Buri Bold"/>
              </a:rPr>
              <a:t>paypal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838700" y="5295900"/>
            <a:ext cx="8115300" cy="6543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20"/>
              </a:lnSpc>
              <a:spcBef>
                <a:spcPct val="0"/>
              </a:spcBef>
            </a:pPr>
            <a:r>
              <a:rPr lang="en-US" sz="3800">
                <a:solidFill>
                  <a:srgbClr val="000000"/>
                </a:solidFill>
                <a:latin typeface="Muli Regular"/>
              </a:rPr>
              <a:t>Mode de paiement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551024" y="6617463"/>
            <a:ext cx="6690652" cy="857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6000">
                <a:solidFill>
                  <a:srgbClr val="51D7A8"/>
                </a:solidFill>
                <a:latin typeface="Arita Buri Bold"/>
              </a:rPr>
              <a:t>Gsmarena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334000" y="7608063"/>
            <a:ext cx="8115300" cy="6543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20"/>
              </a:lnSpc>
              <a:spcBef>
                <a:spcPct val="0"/>
              </a:spcBef>
            </a:pPr>
            <a:r>
              <a:rPr lang="en-US" sz="3800">
                <a:solidFill>
                  <a:srgbClr val="000000"/>
                </a:solidFill>
                <a:latin typeface="Muli Regular"/>
              </a:rPr>
              <a:t>Informations sur les téléphones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086350" y="1095375"/>
            <a:ext cx="8115300" cy="8575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75"/>
              </a:lnSpc>
            </a:pPr>
            <a:r>
              <a:rPr lang="en-US" sz="6075">
                <a:solidFill>
                  <a:srgbClr val="6957DD"/>
                </a:solidFill>
                <a:latin typeface="Arita Buri Bold"/>
              </a:rPr>
              <a:t>connectè avec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5086350" y="2105354"/>
            <a:ext cx="8115300" cy="8575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75"/>
              </a:lnSpc>
            </a:pPr>
            <a:r>
              <a:rPr lang="en-US" sz="6075">
                <a:solidFill>
                  <a:srgbClr val="51D7A8"/>
                </a:solidFill>
                <a:latin typeface="Arita Buri Bold"/>
              </a:rPr>
              <a:t>Page Facebook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5086350" y="3271330"/>
            <a:ext cx="8115300" cy="6543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20"/>
              </a:lnSpc>
              <a:spcBef>
                <a:spcPct val="0"/>
              </a:spcBef>
            </a:pPr>
            <a:r>
              <a:rPr lang="en-US" sz="3800">
                <a:solidFill>
                  <a:srgbClr val="000000"/>
                </a:solidFill>
                <a:latin typeface="Muli Regular"/>
              </a:rPr>
              <a:t>pour la publicité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5086350" y="4285921"/>
            <a:ext cx="8115300" cy="47072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75"/>
              </a:lnSpc>
            </a:pPr>
            <a:r>
              <a:rPr lang="en-US" sz="6075">
                <a:solidFill>
                  <a:srgbClr val="51D7A8"/>
                </a:solidFill>
                <a:latin typeface="Arita Buri Bold"/>
              </a:rPr>
              <a:t>Chaîne Youtube</a:t>
            </a:r>
          </a:p>
          <a:p>
            <a:pPr algn="ctr">
              <a:lnSpc>
                <a:spcPts val="6075"/>
              </a:lnSpc>
            </a:pPr>
            <a:endParaRPr lang="en-US" sz="6075">
              <a:solidFill>
                <a:srgbClr val="51D7A8"/>
              </a:solidFill>
              <a:latin typeface="Arita Buri Bold"/>
            </a:endParaRPr>
          </a:p>
          <a:p>
            <a:pPr algn="ctr">
              <a:lnSpc>
                <a:spcPts val="6075"/>
              </a:lnSpc>
            </a:pPr>
            <a:endParaRPr lang="en-US" sz="6075">
              <a:solidFill>
                <a:srgbClr val="51D7A8"/>
              </a:solidFill>
              <a:latin typeface="Arita Buri Bold"/>
            </a:endParaRPr>
          </a:p>
          <a:p>
            <a:pPr algn="ctr">
              <a:lnSpc>
                <a:spcPts val="6075"/>
              </a:lnSpc>
            </a:pPr>
            <a:endParaRPr lang="en-US" sz="6075">
              <a:solidFill>
                <a:srgbClr val="51D7A8"/>
              </a:solidFill>
              <a:latin typeface="Arita Buri Bold"/>
            </a:endParaRPr>
          </a:p>
          <a:p>
            <a:pPr algn="ctr">
              <a:lnSpc>
                <a:spcPts val="6075"/>
              </a:lnSpc>
            </a:pPr>
            <a:endParaRPr lang="en-US" sz="6075">
              <a:solidFill>
                <a:srgbClr val="51D7A8"/>
              </a:solidFill>
              <a:latin typeface="Arita Buri Bold"/>
            </a:endParaRPr>
          </a:p>
          <a:p>
            <a:pPr algn="ctr">
              <a:lnSpc>
                <a:spcPts val="6075"/>
              </a:lnSpc>
            </a:pPr>
            <a:endParaRPr lang="en-US" sz="6075">
              <a:solidFill>
                <a:srgbClr val="51D7A8"/>
              </a:solidFill>
              <a:latin typeface="Arita Buri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4838700" y="5295900"/>
            <a:ext cx="8115300" cy="6543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20"/>
              </a:lnSpc>
              <a:spcBef>
                <a:spcPct val="0"/>
              </a:spcBef>
            </a:pPr>
            <a:r>
              <a:rPr lang="en-US" sz="3800">
                <a:solidFill>
                  <a:srgbClr val="000000"/>
                </a:solidFill>
                <a:latin typeface="Muli Regular"/>
              </a:rPr>
              <a:t>Mode de révision du téléphone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551024" y="6617463"/>
            <a:ext cx="6690652" cy="857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6000">
                <a:solidFill>
                  <a:srgbClr val="51D7A8"/>
                </a:solidFill>
                <a:latin typeface="Arita Buri Bold"/>
              </a:rPr>
              <a:t>Google Blogger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334000" y="7608063"/>
            <a:ext cx="8115300" cy="6543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20"/>
              </a:lnSpc>
              <a:spcBef>
                <a:spcPct val="0"/>
              </a:spcBef>
            </a:pPr>
            <a:r>
              <a:rPr lang="en-US" sz="3800">
                <a:solidFill>
                  <a:srgbClr val="000000"/>
                </a:solidFill>
                <a:latin typeface="Muli Regular"/>
              </a:rPr>
              <a:t>Rédaction d'articles et actualités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488</Words>
  <Application>Microsoft Office PowerPoint</Application>
  <PresentationFormat>Personnalisé</PresentationFormat>
  <Paragraphs>88</Paragraphs>
  <Slides>21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21</vt:i4>
      </vt:variant>
    </vt:vector>
  </HeadingPairs>
  <TitlesOfParts>
    <vt:vector size="27" baseType="lpstr">
      <vt:lpstr>Calibri</vt:lpstr>
      <vt:lpstr>Arimo</vt:lpstr>
      <vt:lpstr>Muli Regular</vt:lpstr>
      <vt:lpstr>Arita Buri Bold</vt:lpstr>
      <vt:lpstr>Arial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Copie de BENCHMARK WEB SIT E-COMMERCE</dc:title>
  <dc:creator>KHALID RAQI</dc:creator>
  <cp:lastModifiedBy>Youcode</cp:lastModifiedBy>
  <cp:revision>6</cp:revision>
  <dcterms:created xsi:type="dcterms:W3CDTF">2006-08-16T00:00:00Z</dcterms:created>
  <dcterms:modified xsi:type="dcterms:W3CDTF">2021-07-28T14:45:08Z</dcterms:modified>
  <dc:identifier>DAEkWjHuIBU</dc:identifier>
</cp:coreProperties>
</file>

<file path=docProps/thumbnail.jpeg>
</file>